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63"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CB01"/>
    <a:srgbClr val="FFFFFF"/>
    <a:srgbClr val="393939"/>
    <a:srgbClr val="DCDCDC"/>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2" autoAdjust="0"/>
    <p:restoredTop sz="94660"/>
  </p:normalViewPr>
  <p:slideViewPr>
    <p:cSldViewPr snapToGrid="0">
      <p:cViewPr varScale="1">
        <p:scale>
          <a:sx n="76" d="100"/>
          <a:sy n="76" d="100"/>
        </p:scale>
        <p:origin x="258" y="90"/>
      </p:cViewPr>
      <p:guideLst/>
    </p:cSldViewPr>
  </p:slideViewPr>
  <p:notesTextViewPr>
    <p:cViewPr>
      <p:scale>
        <a:sx n="1" d="1"/>
        <a:sy n="1" d="1"/>
      </p:scale>
      <p:origin x="0" y="0"/>
    </p:cViewPr>
  </p:notesTextViewPr>
  <p:notesViewPr>
    <p:cSldViewPr snapToGrid="0">
      <p:cViewPr varScale="1">
        <p:scale>
          <a:sx n="58" d="100"/>
          <a:sy n="58" d="100"/>
        </p:scale>
        <p:origin x="253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FA8B90-96C3-4BEF-A49E-1EEDF7AC537C}" type="datetimeFigureOut">
              <a:rPr lang="en-AU" smtClean="0"/>
              <a:t>29/06/2014</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C4C813-3096-4DF2-BE3B-0FE163AA116C}" type="slidenum">
              <a:rPr lang="en-AU" smtClean="0"/>
              <a:t>‹#›</a:t>
            </a:fld>
            <a:endParaRPr lang="en-AU"/>
          </a:p>
        </p:txBody>
      </p:sp>
    </p:spTree>
    <p:extLst>
      <p:ext uri="{BB962C8B-B14F-4D97-AF65-F5344CB8AC3E}">
        <p14:creationId xmlns:p14="http://schemas.microsoft.com/office/powerpoint/2010/main" val="5183367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000" y="2616199"/>
            <a:ext cx="11700000" cy="893763"/>
          </a:xfrm>
          <a:solidFill>
            <a:schemeClr val="bg1">
              <a:lumMod val="85000"/>
            </a:schemeClr>
          </a:solidFill>
        </p:spPr>
        <p:txBody>
          <a:bodyPr anchor="b">
            <a:normAutofit/>
          </a:bodyPr>
          <a:lstStyle>
            <a:lvl1pPr algn="l">
              <a:defRPr sz="4800">
                <a:latin typeface="Georgia" panose="02040502050405020303" pitchFamily="18" charset="0"/>
              </a:defRPr>
            </a:lvl1pPr>
          </a:lstStyle>
          <a:p>
            <a:r>
              <a:rPr lang="en-US" smtClean="0"/>
              <a:t>Click to edit Master title style</a:t>
            </a:r>
            <a:endParaRPr lang="en-AU"/>
          </a:p>
        </p:txBody>
      </p:sp>
      <p:sp>
        <p:nvSpPr>
          <p:cNvPr id="3" name="Subtitle 2"/>
          <p:cNvSpPr>
            <a:spLocks noGrp="1"/>
          </p:cNvSpPr>
          <p:nvPr>
            <p:ph type="subTitle" idx="1"/>
          </p:nvPr>
        </p:nvSpPr>
        <p:spPr>
          <a:xfrm>
            <a:off x="246000" y="3602038"/>
            <a:ext cx="11700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cxnSp>
        <p:nvCxnSpPr>
          <p:cNvPr id="9" name="Straight Connector 8"/>
          <p:cNvCxnSpPr/>
          <p:nvPr userDrawn="1"/>
        </p:nvCxnSpPr>
        <p:spPr>
          <a:xfrm>
            <a:off x="246000" y="3509962"/>
            <a:ext cx="11700000" cy="0"/>
          </a:xfrm>
          <a:prstGeom prst="line">
            <a:avLst/>
          </a:prstGeom>
          <a:ln w="57150">
            <a:solidFill>
              <a:srgbClr val="FECB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191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5 Participants (Horizontal)">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sp>
        <p:nvSpPr>
          <p:cNvPr id="11" name="Rectangle 10"/>
          <p:cNvSpPr/>
          <p:nvPr userDrawn="1"/>
        </p:nvSpPr>
        <p:spPr>
          <a:xfrm>
            <a:off x="246000" y="2159500"/>
            <a:ext cx="11700000" cy="108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userDrawn="1"/>
        </p:nvSpPr>
        <p:spPr>
          <a:xfrm>
            <a:off x="246000" y="3239500"/>
            <a:ext cx="11700000" cy="108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userDrawn="1"/>
        </p:nvSpPr>
        <p:spPr>
          <a:xfrm>
            <a:off x="246000" y="4319500"/>
            <a:ext cx="11700000" cy="108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246000" y="5399500"/>
            <a:ext cx="11700000" cy="108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246000" y="1079500"/>
            <a:ext cx="11700000" cy="108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246000" y="736979"/>
            <a:ext cx="11700000" cy="342521"/>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panose="020B0604020202020204" pitchFamily="34" charset="0"/>
              <a:cs typeface="Arial" panose="020B0604020202020204" pitchFamily="34" charset="0"/>
            </a:endParaRPr>
          </a:p>
        </p:txBody>
      </p:sp>
      <p:sp>
        <p:nvSpPr>
          <p:cNvPr id="17" name="Rectangle 16"/>
          <p:cNvSpPr/>
          <p:nvPr userDrawn="1"/>
        </p:nvSpPr>
        <p:spPr>
          <a:xfrm>
            <a:off x="246000" y="1079500"/>
            <a:ext cx="540000" cy="108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
        <p:nvSpPr>
          <p:cNvPr id="18" name="Rectangle 17"/>
          <p:cNvSpPr/>
          <p:nvPr userDrawn="1"/>
        </p:nvSpPr>
        <p:spPr>
          <a:xfrm>
            <a:off x="246000" y="2159500"/>
            <a:ext cx="540000" cy="108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
        <p:nvSpPr>
          <p:cNvPr id="19" name="Rectangle 18"/>
          <p:cNvSpPr/>
          <p:nvPr userDrawn="1"/>
        </p:nvSpPr>
        <p:spPr>
          <a:xfrm>
            <a:off x="246000" y="3239500"/>
            <a:ext cx="540000" cy="108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
        <p:nvSpPr>
          <p:cNvPr id="20" name="Rectangle 19"/>
          <p:cNvSpPr/>
          <p:nvPr userDrawn="1"/>
        </p:nvSpPr>
        <p:spPr>
          <a:xfrm>
            <a:off x="246000" y="4319500"/>
            <a:ext cx="540000" cy="108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
        <p:nvSpPr>
          <p:cNvPr id="21" name="Rectangle 20"/>
          <p:cNvSpPr/>
          <p:nvPr userDrawn="1"/>
        </p:nvSpPr>
        <p:spPr>
          <a:xfrm>
            <a:off x="246000" y="5399500"/>
            <a:ext cx="540000" cy="108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610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6 Participants (Horizontal)">
    <p:spTree>
      <p:nvGrpSpPr>
        <p:cNvPr id="1" name=""/>
        <p:cNvGrpSpPr/>
        <p:nvPr/>
      </p:nvGrpSpPr>
      <p:grpSpPr>
        <a:xfrm>
          <a:off x="0" y="0"/>
          <a:ext cx="0" cy="0"/>
          <a:chOff x="0" y="0"/>
          <a:chExt cx="0" cy="0"/>
        </a:xfrm>
      </p:grpSpPr>
      <p:sp>
        <p:nvSpPr>
          <p:cNvPr id="22" name="Rectangle 21"/>
          <p:cNvSpPr/>
          <p:nvPr userDrawn="1"/>
        </p:nvSpPr>
        <p:spPr>
          <a:xfrm>
            <a:off x="246000" y="5585350"/>
            <a:ext cx="11700000" cy="90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AU"/>
          </a:p>
        </p:txBody>
      </p:sp>
      <p:sp>
        <p:nvSpPr>
          <p:cNvPr id="11" name="Rectangle 10"/>
          <p:cNvSpPr/>
          <p:nvPr userDrawn="1"/>
        </p:nvSpPr>
        <p:spPr>
          <a:xfrm>
            <a:off x="246000" y="1980670"/>
            <a:ext cx="11700000" cy="90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userDrawn="1"/>
        </p:nvSpPr>
        <p:spPr>
          <a:xfrm>
            <a:off x="246000" y="2881840"/>
            <a:ext cx="11700000" cy="90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userDrawn="1"/>
        </p:nvSpPr>
        <p:spPr>
          <a:xfrm>
            <a:off x="246000" y="3783010"/>
            <a:ext cx="11700000" cy="90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246000" y="4684180"/>
            <a:ext cx="11700000" cy="90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246000" y="1079500"/>
            <a:ext cx="11700000" cy="90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Rectangle 22"/>
          <p:cNvSpPr/>
          <p:nvPr userDrawn="1"/>
        </p:nvSpPr>
        <p:spPr>
          <a:xfrm>
            <a:off x="246000" y="5585350"/>
            <a:ext cx="540000" cy="90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sp>
        <p:nvSpPr>
          <p:cNvPr id="16" name="Rectangle 15"/>
          <p:cNvSpPr/>
          <p:nvPr userDrawn="1"/>
        </p:nvSpPr>
        <p:spPr>
          <a:xfrm>
            <a:off x="246000" y="736979"/>
            <a:ext cx="11700000" cy="342521"/>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panose="020B0604020202020204" pitchFamily="34" charset="0"/>
              <a:cs typeface="Arial" panose="020B0604020202020204" pitchFamily="34" charset="0"/>
            </a:endParaRPr>
          </a:p>
        </p:txBody>
      </p:sp>
      <p:sp>
        <p:nvSpPr>
          <p:cNvPr id="17" name="Rectangle 16"/>
          <p:cNvSpPr/>
          <p:nvPr userDrawn="1"/>
        </p:nvSpPr>
        <p:spPr>
          <a:xfrm>
            <a:off x="246000" y="1079500"/>
            <a:ext cx="540000" cy="90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
        <p:nvSpPr>
          <p:cNvPr id="18" name="Rectangle 17"/>
          <p:cNvSpPr/>
          <p:nvPr userDrawn="1"/>
        </p:nvSpPr>
        <p:spPr>
          <a:xfrm>
            <a:off x="246000" y="1980670"/>
            <a:ext cx="540000" cy="90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
        <p:nvSpPr>
          <p:cNvPr id="19" name="Rectangle 18"/>
          <p:cNvSpPr/>
          <p:nvPr userDrawn="1"/>
        </p:nvSpPr>
        <p:spPr>
          <a:xfrm>
            <a:off x="246000" y="2881840"/>
            <a:ext cx="540000" cy="90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
        <p:nvSpPr>
          <p:cNvPr id="20" name="Rectangle 19"/>
          <p:cNvSpPr/>
          <p:nvPr userDrawn="1"/>
        </p:nvSpPr>
        <p:spPr>
          <a:xfrm>
            <a:off x="246000" y="3783010"/>
            <a:ext cx="540000" cy="90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
        <p:nvSpPr>
          <p:cNvPr id="21" name="Rectangle 20"/>
          <p:cNvSpPr/>
          <p:nvPr userDrawn="1"/>
        </p:nvSpPr>
        <p:spPr>
          <a:xfrm>
            <a:off x="246000" y="4684180"/>
            <a:ext cx="540000" cy="90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8588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spTree>
    <p:extLst>
      <p:ext uri="{BB962C8B-B14F-4D97-AF65-F5344CB8AC3E}">
        <p14:creationId xmlns:p14="http://schemas.microsoft.com/office/powerpoint/2010/main" val="1750567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spTree>
    <p:extLst>
      <p:ext uri="{BB962C8B-B14F-4D97-AF65-F5344CB8AC3E}">
        <p14:creationId xmlns:p14="http://schemas.microsoft.com/office/powerpoint/2010/main" val="724562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spTree>
    <p:extLst>
      <p:ext uri="{BB962C8B-B14F-4D97-AF65-F5344CB8AC3E}">
        <p14:creationId xmlns:p14="http://schemas.microsoft.com/office/powerpoint/2010/main" val="3496212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spTree>
    <p:extLst>
      <p:ext uri="{BB962C8B-B14F-4D97-AF65-F5344CB8AC3E}">
        <p14:creationId xmlns:p14="http://schemas.microsoft.com/office/powerpoint/2010/main" val="248043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spTree>
    <p:extLst>
      <p:ext uri="{BB962C8B-B14F-4D97-AF65-F5344CB8AC3E}">
        <p14:creationId xmlns:p14="http://schemas.microsoft.com/office/powerpoint/2010/main" val="805668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spTree>
    <p:extLst>
      <p:ext uri="{BB962C8B-B14F-4D97-AF65-F5344CB8AC3E}">
        <p14:creationId xmlns:p14="http://schemas.microsoft.com/office/powerpoint/2010/main" val="3420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spTree>
    <p:extLst>
      <p:ext uri="{BB962C8B-B14F-4D97-AF65-F5344CB8AC3E}">
        <p14:creationId xmlns:p14="http://schemas.microsoft.com/office/powerpoint/2010/main" val="1551606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AU"/>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spTree>
    <p:extLst>
      <p:ext uri="{BB962C8B-B14F-4D97-AF65-F5344CB8AC3E}">
        <p14:creationId xmlns:p14="http://schemas.microsoft.com/office/powerpoint/2010/main" val="123846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ual column">
    <p:spTree>
      <p:nvGrpSpPr>
        <p:cNvPr id="1" name=""/>
        <p:cNvGrpSpPr/>
        <p:nvPr/>
      </p:nvGrpSpPr>
      <p:grpSpPr>
        <a:xfrm>
          <a:off x="0" y="0"/>
          <a:ext cx="0" cy="0"/>
          <a:chOff x="0" y="0"/>
          <a:chExt cx="0" cy="0"/>
        </a:xfrm>
      </p:grpSpPr>
      <p:sp>
        <p:nvSpPr>
          <p:cNvPr id="2" name="Title 1"/>
          <p:cNvSpPr>
            <a:spLocks noGrp="1"/>
          </p:cNvSpPr>
          <p:nvPr>
            <p:ph type="title"/>
          </p:nvPr>
        </p:nvSpPr>
        <p:spPr>
          <a:xfrm>
            <a:off x="246000" y="678644"/>
            <a:ext cx="11700000" cy="692955"/>
          </a:xfrm>
        </p:spPr>
        <p:txBody>
          <a:bodyPr>
            <a:normAutofit/>
          </a:bodyPr>
          <a:lstStyle>
            <a:lvl1pPr>
              <a:defRPr sz="3600">
                <a:latin typeface="Arial" panose="020B0604020202020204" pitchFamily="34" charset="0"/>
                <a:cs typeface="Arial" panose="020B0604020202020204" pitchFamily="34" charset="0"/>
              </a:defRPr>
            </a:lvl1pPr>
          </a:lstStyle>
          <a:p>
            <a:r>
              <a:rPr lang="en-US" dirty="0" smtClean="0"/>
              <a:t>Click to edit Master title style</a:t>
            </a:r>
            <a:endParaRPr lang="en-AU"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AU"/>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l="14159" r="21015"/>
          <a:stretch/>
        </p:blipFill>
        <p:spPr bwMode="auto">
          <a:xfrm>
            <a:off x="10070845" y="-5250"/>
            <a:ext cx="1875155" cy="683895"/>
          </a:xfrm>
          <a:prstGeom prst="rect">
            <a:avLst/>
          </a:prstGeom>
          <a:ln>
            <a:noFill/>
          </a:ln>
          <a:extLst>
            <a:ext uri="{53640926-AAD7-44D8-BBD7-CCE9431645EC}">
              <a14:shadowObscured xmlns:a14="http://schemas.microsoft.com/office/drawing/2010/main"/>
            </a:ext>
          </a:extLst>
        </p:spPr>
      </p:pic>
      <p:sp>
        <p:nvSpPr>
          <p:cNvPr id="10" name="Text Placeholder 9"/>
          <p:cNvSpPr>
            <a:spLocks noGrp="1"/>
          </p:cNvSpPr>
          <p:nvPr>
            <p:ph type="body" sz="quarter" idx="13"/>
          </p:nvPr>
        </p:nvSpPr>
        <p:spPr>
          <a:xfrm>
            <a:off x="246063" y="1496320"/>
            <a:ext cx="5652000" cy="4860030"/>
          </a:xfrm>
        </p:spPr>
        <p:txBody>
          <a:bodyPr>
            <a:normAutofit/>
          </a:bodyPr>
          <a:lstStyle>
            <a:lvl1pPr marL="0" indent="0">
              <a:buNone/>
              <a:defRPr sz="1800">
                <a:latin typeface="Arial" panose="020B0604020202020204" pitchFamily="34" charset="0"/>
                <a:cs typeface="Arial" panose="020B0604020202020204" pitchFamily="34" charset="0"/>
              </a:defRPr>
            </a:lvl1pPr>
            <a:lvl2pPr marL="457200" indent="0">
              <a:buNone/>
              <a:defRPr sz="1600">
                <a:latin typeface="Arial" panose="020B0604020202020204" pitchFamily="34" charset="0"/>
                <a:cs typeface="Arial" panose="020B0604020202020204" pitchFamily="34" charset="0"/>
              </a:defRPr>
            </a:lvl2pPr>
            <a:lvl3pPr marL="914400" indent="0">
              <a:buNone/>
              <a:defRPr sz="1400">
                <a:latin typeface="Arial" panose="020B0604020202020204" pitchFamily="34" charset="0"/>
                <a:cs typeface="Arial" panose="020B0604020202020204" pitchFamily="34" charset="0"/>
              </a:defRPr>
            </a:lvl3pPr>
            <a:lvl4pPr marL="1371600" indent="0">
              <a:buNone/>
              <a:defRPr sz="1200">
                <a:latin typeface="Arial" panose="020B0604020202020204" pitchFamily="34" charset="0"/>
                <a:cs typeface="Arial" panose="020B0604020202020204" pitchFamily="34" charset="0"/>
              </a:defRPr>
            </a:lvl4pPr>
            <a:lvl5pPr marL="1828800" indent="0">
              <a:buNone/>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1" name="Text Placeholder 9"/>
          <p:cNvSpPr>
            <a:spLocks noGrp="1"/>
          </p:cNvSpPr>
          <p:nvPr>
            <p:ph type="body" sz="quarter" idx="14"/>
          </p:nvPr>
        </p:nvSpPr>
        <p:spPr>
          <a:xfrm>
            <a:off x="6294000" y="1496320"/>
            <a:ext cx="5652000" cy="4860030"/>
          </a:xfrm>
        </p:spPr>
        <p:txBody>
          <a:bodyPr>
            <a:normAutofit/>
          </a:bodyPr>
          <a:lstStyle>
            <a:lvl1pPr marL="0" indent="0">
              <a:buNone/>
              <a:defRPr sz="1800">
                <a:latin typeface="Arial" panose="020B0604020202020204" pitchFamily="34" charset="0"/>
                <a:cs typeface="Arial" panose="020B0604020202020204" pitchFamily="34" charset="0"/>
              </a:defRPr>
            </a:lvl1pPr>
            <a:lvl2pPr marL="457200" indent="0">
              <a:buNone/>
              <a:defRPr sz="1600">
                <a:latin typeface="Arial" panose="020B0604020202020204" pitchFamily="34" charset="0"/>
                <a:cs typeface="Arial" panose="020B0604020202020204" pitchFamily="34" charset="0"/>
              </a:defRPr>
            </a:lvl2pPr>
            <a:lvl3pPr marL="914400" indent="0">
              <a:buNone/>
              <a:defRPr sz="1400">
                <a:latin typeface="Arial" panose="020B0604020202020204" pitchFamily="34" charset="0"/>
                <a:cs typeface="Arial" panose="020B0604020202020204" pitchFamily="34" charset="0"/>
              </a:defRPr>
            </a:lvl3pPr>
            <a:lvl4pPr marL="1371600" indent="0">
              <a:buNone/>
              <a:defRPr sz="1200">
                <a:latin typeface="Arial" panose="020B0604020202020204" pitchFamily="34" charset="0"/>
                <a:cs typeface="Arial" panose="020B0604020202020204" pitchFamily="34" charset="0"/>
              </a:defRPr>
            </a:lvl4pPr>
            <a:lvl5pPr marL="1828800" indent="0">
              <a:buNone/>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cxnSp>
        <p:nvCxnSpPr>
          <p:cNvPr id="13" name="Straight Connector 12"/>
          <p:cNvCxnSpPr>
            <a:endCxn id="4" idx="0"/>
          </p:cNvCxnSpPr>
          <p:nvPr userDrawn="1"/>
        </p:nvCxnSpPr>
        <p:spPr>
          <a:xfrm>
            <a:off x="6096000" y="1496320"/>
            <a:ext cx="0" cy="4860030"/>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4967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32013" y="365125"/>
            <a:ext cx="11121788" cy="1325563"/>
          </a:xfrm>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AU"/>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spTree>
    <p:extLst>
      <p:ext uri="{BB962C8B-B14F-4D97-AF65-F5344CB8AC3E}">
        <p14:creationId xmlns:p14="http://schemas.microsoft.com/office/powerpoint/2010/main" val="3041245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2">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spTree>
    <p:extLst>
      <p:ext uri="{BB962C8B-B14F-4D97-AF65-F5344CB8AC3E}">
        <p14:creationId xmlns:p14="http://schemas.microsoft.com/office/powerpoint/2010/main" val="2148825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4 Participants (Horizontal)">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1514C7F-7A44-4564-9F1C-6FC808790633}" type="datetimeFigureOut">
              <a:rPr lang="en-AU" smtClean="0"/>
              <a:t>29/06/2014</a:t>
            </a:fld>
            <a:endParaRPr lang="en-AU"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42303E28-B379-45C3-8D1F-EE86DB5CCD0D}" type="slidenum">
              <a:rPr lang="en-AU" smtClean="0"/>
              <a:t>‹#›</a:t>
            </a:fld>
            <a:endParaRPr lang="en-AU"/>
          </a:p>
        </p:txBody>
      </p:sp>
      <p:sp>
        <p:nvSpPr>
          <p:cNvPr id="11" name="Rectangle 10"/>
          <p:cNvSpPr/>
          <p:nvPr userDrawn="1"/>
        </p:nvSpPr>
        <p:spPr>
          <a:xfrm>
            <a:off x="246000" y="2431450"/>
            <a:ext cx="11700000" cy="135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AU"/>
          </a:p>
        </p:txBody>
      </p:sp>
      <p:sp>
        <p:nvSpPr>
          <p:cNvPr id="12" name="Rectangle 11"/>
          <p:cNvSpPr/>
          <p:nvPr userDrawn="1"/>
        </p:nvSpPr>
        <p:spPr>
          <a:xfrm>
            <a:off x="246000" y="3783400"/>
            <a:ext cx="11700000" cy="135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userDrawn="1"/>
        </p:nvSpPr>
        <p:spPr>
          <a:xfrm>
            <a:off x="246000" y="5135350"/>
            <a:ext cx="11700000" cy="135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AU"/>
          </a:p>
        </p:txBody>
      </p:sp>
      <p:sp>
        <p:nvSpPr>
          <p:cNvPr id="15" name="Rectangle 14"/>
          <p:cNvSpPr/>
          <p:nvPr userDrawn="1"/>
        </p:nvSpPr>
        <p:spPr>
          <a:xfrm>
            <a:off x="246000" y="1079500"/>
            <a:ext cx="11700000" cy="135000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246000" y="736979"/>
            <a:ext cx="11700000" cy="342521"/>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panose="020B0604020202020204" pitchFamily="34" charset="0"/>
              <a:cs typeface="Arial" panose="020B0604020202020204" pitchFamily="34" charset="0"/>
            </a:endParaRPr>
          </a:p>
        </p:txBody>
      </p:sp>
      <p:sp>
        <p:nvSpPr>
          <p:cNvPr id="17" name="Rectangle 16"/>
          <p:cNvSpPr/>
          <p:nvPr userDrawn="1"/>
        </p:nvSpPr>
        <p:spPr>
          <a:xfrm>
            <a:off x="246000" y="1079500"/>
            <a:ext cx="540000" cy="135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
        <p:nvSpPr>
          <p:cNvPr id="18" name="Rectangle 17"/>
          <p:cNvSpPr/>
          <p:nvPr userDrawn="1"/>
        </p:nvSpPr>
        <p:spPr>
          <a:xfrm>
            <a:off x="246000" y="2431450"/>
            <a:ext cx="540000" cy="135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
        <p:nvSpPr>
          <p:cNvPr id="19" name="Rectangle 18"/>
          <p:cNvSpPr/>
          <p:nvPr userDrawn="1"/>
        </p:nvSpPr>
        <p:spPr>
          <a:xfrm>
            <a:off x="246000" y="3783400"/>
            <a:ext cx="540000" cy="135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
        <p:nvSpPr>
          <p:cNvPr id="20" name="Rectangle 19"/>
          <p:cNvSpPr/>
          <p:nvPr userDrawn="1"/>
        </p:nvSpPr>
        <p:spPr>
          <a:xfrm>
            <a:off x="246000" y="5135350"/>
            <a:ext cx="540000" cy="1350000"/>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AU"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337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alphaModFix amt="95000"/>
            <a:lum/>
          </a:blip>
          <a:srcRect/>
          <a:tile tx="0" ty="0" sx="100000" sy="100000" flip="none" algn="tl"/>
        </a:blipFill>
        <a:effectLst/>
      </p:bgPr>
    </p:bg>
    <p:spTree>
      <p:nvGrpSpPr>
        <p:cNvPr id="1" name=""/>
        <p:cNvGrpSpPr/>
        <p:nvPr/>
      </p:nvGrpSpPr>
      <p:grpSpPr>
        <a:xfrm>
          <a:off x="0" y="0"/>
          <a:ext cx="0" cy="0"/>
          <a:chOff x="0" y="0"/>
          <a:chExt cx="0" cy="0"/>
        </a:xfrm>
      </p:grpSpPr>
      <p:sp>
        <p:nvSpPr>
          <p:cNvPr id="14" name="Rectangle 13"/>
          <p:cNvSpPr/>
          <p:nvPr userDrawn="1"/>
        </p:nvSpPr>
        <p:spPr>
          <a:xfrm>
            <a:off x="0" y="0"/>
            <a:ext cx="12192000" cy="678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p:cNvSpPr>
            <a:spLocks noGrp="1"/>
          </p:cNvSpPr>
          <p:nvPr>
            <p:ph type="title"/>
          </p:nvPr>
        </p:nvSpPr>
        <p:spPr>
          <a:xfrm>
            <a:off x="246000" y="678645"/>
            <a:ext cx="11700000" cy="101204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246000" y="1825625"/>
            <a:ext cx="117000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extBox 6"/>
          <p:cNvSpPr txBox="1"/>
          <p:nvPr userDrawn="1"/>
        </p:nvSpPr>
        <p:spPr>
          <a:xfrm>
            <a:off x="246000" y="246147"/>
            <a:ext cx="2710486" cy="307777"/>
          </a:xfrm>
          <a:prstGeom prst="rect">
            <a:avLst/>
          </a:prstGeom>
          <a:noFill/>
        </p:spPr>
        <p:txBody>
          <a:bodyPr wrap="none" rtlCol="0">
            <a:spAutoFit/>
          </a:bodyPr>
          <a:lstStyle/>
          <a:p>
            <a:r>
              <a:rPr lang="en-AU" sz="1400" b="1" dirty="0" smtClean="0">
                <a:solidFill>
                  <a:schemeClr val="tx1">
                    <a:lumMod val="75000"/>
                    <a:lumOff val="25000"/>
                  </a:schemeClr>
                </a:solidFill>
                <a:latin typeface="Arial" panose="020B0604020202020204" pitchFamily="34" charset="0"/>
                <a:cs typeface="Arial" panose="020B0604020202020204" pitchFamily="34" charset="0"/>
              </a:rPr>
              <a:t>Swim Lane Diagram</a:t>
            </a:r>
            <a:r>
              <a:rPr lang="en-AU" sz="1400" b="1" baseline="0" dirty="0" smtClean="0">
                <a:solidFill>
                  <a:schemeClr val="tx1">
                    <a:lumMod val="75000"/>
                    <a:lumOff val="25000"/>
                  </a:schemeClr>
                </a:solidFill>
                <a:latin typeface="Arial" panose="020B0604020202020204" pitchFamily="34" charset="0"/>
                <a:cs typeface="Arial" panose="020B0604020202020204" pitchFamily="34" charset="0"/>
              </a:rPr>
              <a:t> </a:t>
            </a:r>
            <a:r>
              <a:rPr lang="en-AU" sz="1400" b="1" dirty="0" smtClean="0">
                <a:solidFill>
                  <a:schemeClr val="tx1">
                    <a:lumMod val="75000"/>
                    <a:lumOff val="25000"/>
                  </a:schemeClr>
                </a:solidFill>
                <a:latin typeface="Arial" panose="020B0604020202020204" pitchFamily="34" charset="0"/>
                <a:cs typeface="Arial" panose="020B0604020202020204" pitchFamily="34" charset="0"/>
              </a:rPr>
              <a:t>Template</a:t>
            </a:r>
            <a:endParaRPr lang="en-AU" sz="1400" b="1"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8" name="Picture 7"/>
          <p:cNvPicPr/>
          <p:nvPr userDrawn="1"/>
        </p:nvPicPr>
        <p:blipFill rotWithShape="1">
          <a:blip r:embed="rId18" cstate="print">
            <a:extLst>
              <a:ext uri="{28A0092B-C50C-407E-A947-70E740481C1C}">
                <a14:useLocalDpi xmlns:a14="http://schemas.microsoft.com/office/drawing/2010/main" val="0"/>
              </a:ext>
            </a:extLst>
          </a:blip>
          <a:srcRect l="14159" r="21015"/>
          <a:stretch/>
        </p:blipFill>
        <p:spPr bwMode="auto">
          <a:xfrm>
            <a:off x="10070845" y="-5250"/>
            <a:ext cx="1875155" cy="683895"/>
          </a:xfrm>
          <a:prstGeom prst="rect">
            <a:avLst/>
          </a:prstGeom>
          <a:ln>
            <a:noFill/>
          </a:ln>
          <a:extLst>
            <a:ext uri="{53640926-AAD7-44D8-BBD7-CCE9431645EC}">
              <a14:shadowObscured xmlns:a14="http://schemas.microsoft.com/office/drawing/2010/main"/>
            </a:ext>
          </a:extLst>
        </p:spPr>
      </p:pic>
      <p:sp>
        <p:nvSpPr>
          <p:cNvPr id="10" name="Rectangle 9"/>
          <p:cNvSpPr/>
          <p:nvPr userDrawn="1"/>
        </p:nvSpPr>
        <p:spPr>
          <a:xfrm>
            <a:off x="0" y="6804000"/>
            <a:ext cx="12192000" cy="54000"/>
          </a:xfrm>
          <a:prstGeom prst="rect">
            <a:avLst/>
          </a:prstGeom>
          <a:solidFill>
            <a:srgbClr val="FEC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userDrawn="1"/>
        </p:nvSpPr>
        <p:spPr>
          <a:xfrm>
            <a:off x="0" y="6556676"/>
            <a:ext cx="12192000" cy="247324"/>
          </a:xfrm>
          <a:prstGeom prst="rect">
            <a:avLst/>
          </a:prstGeom>
          <a:solidFill>
            <a:srgbClr val="39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userDrawn="1"/>
        </p:nvSpPr>
        <p:spPr>
          <a:xfrm>
            <a:off x="10534143" y="6532854"/>
            <a:ext cx="1503297" cy="276999"/>
          </a:xfrm>
          <a:prstGeom prst="rect">
            <a:avLst/>
          </a:prstGeom>
          <a:noFill/>
        </p:spPr>
        <p:txBody>
          <a:bodyPr wrap="none" rtlCol="0">
            <a:spAutoFit/>
          </a:bodyPr>
          <a:lstStyle/>
          <a:p>
            <a:pPr algn="r"/>
            <a:r>
              <a:rPr lang="en-AU" sz="1200" dirty="0" smtClean="0">
                <a:solidFill>
                  <a:schemeClr val="bg1"/>
                </a:solidFill>
                <a:latin typeface="Arial" panose="020B0604020202020204" pitchFamily="34" charset="0"/>
                <a:cs typeface="Arial" panose="020B0604020202020204" pitchFamily="34" charset="0"/>
              </a:rPr>
              <a:t>www.tools4dev.org</a:t>
            </a:r>
            <a:endParaRPr lang="en-AU" sz="1200" dirty="0">
              <a:solidFill>
                <a:schemeClr val="bg1"/>
              </a:solidFill>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0" y="678645"/>
            <a:ext cx="12192000"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246000" y="6551427"/>
            <a:ext cx="5910592" cy="230832"/>
          </a:xfrm>
          <a:prstGeom prst="rect">
            <a:avLst/>
          </a:prstGeom>
          <a:noFill/>
        </p:spPr>
        <p:txBody>
          <a:bodyPr wrap="none" rtlCol="0">
            <a:spAutoFit/>
          </a:bodyPr>
          <a:lstStyle/>
          <a:p>
            <a:pPr algn="l"/>
            <a:r>
              <a:rPr lang="en-AU" sz="900" dirty="0" smtClean="0">
                <a:solidFill>
                  <a:schemeClr val="bg1"/>
                </a:solidFill>
                <a:latin typeface="Arial" panose="020B0604020202020204" pitchFamily="34" charset="0"/>
                <a:cs typeface="Arial" panose="020B0604020202020204" pitchFamily="34" charset="0"/>
              </a:rPr>
              <a:t>This template by </a:t>
            </a:r>
            <a:r>
              <a:rPr lang="en-AU" sz="900" i="1" dirty="0" smtClean="0">
                <a:solidFill>
                  <a:schemeClr val="bg1"/>
                </a:solidFill>
                <a:latin typeface="Arial" panose="020B0604020202020204" pitchFamily="34" charset="0"/>
                <a:cs typeface="Arial" panose="020B0604020202020204" pitchFamily="34" charset="0"/>
              </a:rPr>
              <a:t>tools4dev</a:t>
            </a:r>
            <a:r>
              <a:rPr lang="en-AU" sz="900" dirty="0" smtClean="0">
                <a:solidFill>
                  <a:schemeClr val="bg1"/>
                </a:solidFill>
                <a:latin typeface="Arial" panose="020B0604020202020204" pitchFamily="34" charset="0"/>
                <a:cs typeface="Arial" panose="020B0604020202020204" pitchFamily="34" charset="0"/>
              </a:rPr>
              <a:t> is licensed under a Creative Commons Attribution-</a:t>
            </a:r>
            <a:r>
              <a:rPr lang="en-AU" sz="900" dirty="0" err="1" smtClean="0">
                <a:solidFill>
                  <a:schemeClr val="bg1"/>
                </a:solidFill>
                <a:latin typeface="Arial" panose="020B0604020202020204" pitchFamily="34" charset="0"/>
                <a:cs typeface="Arial" panose="020B0604020202020204" pitchFamily="34" charset="0"/>
              </a:rPr>
              <a:t>ShareAlike</a:t>
            </a:r>
            <a:r>
              <a:rPr lang="en-AU" sz="900" dirty="0" smtClean="0">
                <a:solidFill>
                  <a:schemeClr val="bg1"/>
                </a:solidFill>
                <a:latin typeface="Arial" panose="020B0604020202020204" pitchFamily="34" charset="0"/>
                <a:cs typeface="Arial" panose="020B0604020202020204" pitchFamily="34" charset="0"/>
              </a:rPr>
              <a:t> 3.0 </a:t>
            </a:r>
            <a:r>
              <a:rPr lang="en-AU" sz="900" dirty="0" err="1" smtClean="0">
                <a:solidFill>
                  <a:schemeClr val="bg1"/>
                </a:solidFill>
                <a:latin typeface="Arial" panose="020B0604020202020204" pitchFamily="34" charset="0"/>
                <a:cs typeface="Arial" panose="020B0604020202020204" pitchFamily="34" charset="0"/>
              </a:rPr>
              <a:t>Unported</a:t>
            </a:r>
            <a:r>
              <a:rPr lang="en-AU" sz="900" dirty="0" smtClean="0">
                <a:solidFill>
                  <a:schemeClr val="bg1"/>
                </a:solidFill>
                <a:latin typeface="Arial" panose="020B0604020202020204" pitchFamily="34" charset="0"/>
                <a:cs typeface="Arial" panose="020B0604020202020204" pitchFamily="34" charset="0"/>
              </a:rPr>
              <a:t> License. </a:t>
            </a:r>
            <a:endParaRPr lang="en-AU" sz="9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6838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62" r:id="rId8"/>
    <p:sldLayoutId id="2147483663" r:id="rId9"/>
    <p:sldLayoutId id="2147483660" r:id="rId10"/>
    <p:sldLayoutId id="2147483664" r:id="rId11"/>
    <p:sldLayoutId id="2147483656" r:id="rId12"/>
    <p:sldLayoutId id="2147483657" r:id="rId13"/>
    <p:sldLayoutId id="2147483658" r:id="rId14"/>
    <p:sldLayoutId id="2147483659" r:id="rId15"/>
  </p:sldLayoutIdLst>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office.microsoft.com/en-001/powerpoint-help/flowcharting-with-flair-RZ001019883.aspx?section=3" TargetMode="External"/><Relationship Id="rId2" Type="http://schemas.openxmlformats.org/officeDocument/2006/relationships/hyperlink" Target="http://www.tools4dev.or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AU" dirty="0" smtClean="0"/>
              <a:t>Swim Lane Template</a:t>
            </a:r>
            <a:endParaRPr lang="en-AU" dirty="0"/>
          </a:p>
        </p:txBody>
      </p:sp>
      <p:sp>
        <p:nvSpPr>
          <p:cNvPr id="8" name="Subtitle 7"/>
          <p:cNvSpPr>
            <a:spLocks noGrp="1"/>
          </p:cNvSpPr>
          <p:nvPr>
            <p:ph type="subTitle" idx="1"/>
          </p:nvPr>
        </p:nvSpPr>
        <p:spPr/>
        <p:txBody>
          <a:bodyPr/>
          <a:lstStyle/>
          <a:p>
            <a:r>
              <a:rPr lang="en-AU" dirty="0" smtClean="0"/>
              <a:t>A simple template to get you started with </a:t>
            </a:r>
            <a:r>
              <a:rPr lang="en-AU" dirty="0" smtClean="0"/>
              <a:t>swim lane diagrams. </a:t>
            </a:r>
            <a:r>
              <a:rPr lang="en-AU" dirty="0" smtClean="0"/>
              <a:t>This file contains different templates depending on how many participants/groups you require. Example flowcharts are also included.</a:t>
            </a:r>
            <a:endParaRPr lang="en-AU" dirty="0"/>
          </a:p>
        </p:txBody>
      </p:sp>
    </p:spTree>
    <p:extLst>
      <p:ext uri="{BB962C8B-B14F-4D97-AF65-F5344CB8AC3E}">
        <p14:creationId xmlns:p14="http://schemas.microsoft.com/office/powerpoint/2010/main" val="3115581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Instructions for using this template</a:t>
            </a:r>
            <a:endParaRPr lang="en-AU" dirty="0"/>
          </a:p>
        </p:txBody>
      </p:sp>
      <p:sp>
        <p:nvSpPr>
          <p:cNvPr id="6" name="Text Placeholder 5"/>
          <p:cNvSpPr>
            <a:spLocks noGrp="1"/>
          </p:cNvSpPr>
          <p:nvPr>
            <p:ph type="body" sz="quarter" idx="13"/>
          </p:nvPr>
        </p:nvSpPr>
        <p:spPr/>
        <p:txBody>
          <a:bodyPr/>
          <a:lstStyle/>
          <a:p>
            <a:r>
              <a:rPr lang="en-AU" sz="1500" i="1" dirty="0" smtClean="0"/>
              <a:t>Swim Lane diagrams are also referred to </a:t>
            </a:r>
            <a:r>
              <a:rPr lang="en-AU" sz="1500" i="1" dirty="0"/>
              <a:t>as </a:t>
            </a:r>
            <a:r>
              <a:rPr lang="en-AU" sz="1500" i="1" dirty="0" err="1"/>
              <a:t>Rummler-Brache</a:t>
            </a:r>
            <a:r>
              <a:rPr lang="en-AU" sz="1500" i="1" dirty="0"/>
              <a:t> </a:t>
            </a:r>
            <a:r>
              <a:rPr lang="en-AU" sz="1500" i="1" dirty="0" smtClean="0"/>
              <a:t>Diagrams and Cross-Functional Flowcharts.</a:t>
            </a:r>
            <a:endParaRPr lang="en-AU" sz="1500" i="1" dirty="0" smtClean="0"/>
          </a:p>
          <a:p>
            <a:endParaRPr lang="en-AU" sz="1200" b="1" dirty="0"/>
          </a:p>
          <a:p>
            <a:r>
              <a:rPr lang="en-AU" b="1" dirty="0" smtClean="0"/>
              <a:t>Diagrams for four, five and six participants / groups:</a:t>
            </a:r>
          </a:p>
          <a:p>
            <a:r>
              <a:rPr lang="en-AU" dirty="0" smtClean="0"/>
              <a:t>There are different layouts for four, five or six participant groups in your swim lane diagram.</a:t>
            </a:r>
          </a:p>
          <a:p>
            <a:endParaRPr lang="en-AU" dirty="0" smtClean="0"/>
          </a:p>
          <a:p>
            <a:r>
              <a:rPr lang="en-AU" b="1" dirty="0" smtClean="0"/>
              <a:t>To edit the diagram structure:</a:t>
            </a:r>
          </a:p>
          <a:p>
            <a:r>
              <a:rPr lang="en-AU" dirty="0" smtClean="0"/>
              <a:t>The shapes that make the swim lane diagram / cross-functional flowchart structures are located in the Slide Master view of this PowerPoint document. To edit this structure or create your own, go to the Slide Master view and select the appropriate layout.</a:t>
            </a:r>
          </a:p>
          <a:p>
            <a:endParaRPr lang="en-AU" dirty="0"/>
          </a:p>
        </p:txBody>
      </p:sp>
      <p:sp>
        <p:nvSpPr>
          <p:cNvPr id="10" name="Text Placeholder 9"/>
          <p:cNvSpPr>
            <a:spLocks noGrp="1"/>
          </p:cNvSpPr>
          <p:nvPr>
            <p:ph type="body" sz="quarter" idx="14"/>
          </p:nvPr>
        </p:nvSpPr>
        <p:spPr>
          <a:xfrm>
            <a:off x="6294000" y="1496320"/>
            <a:ext cx="5652000" cy="4860030"/>
          </a:xfrm>
        </p:spPr>
        <p:txBody>
          <a:bodyPr>
            <a:normAutofit/>
          </a:bodyPr>
          <a:lstStyle/>
          <a:p>
            <a:r>
              <a:rPr lang="en-AU" b="1" smtClean="0"/>
              <a:t>Basic Flowchart Shapes:</a:t>
            </a:r>
          </a:p>
          <a:p>
            <a:r>
              <a:rPr lang="en-AU" smtClean="0"/>
              <a:t>The two basic shapes you will use in a cross-functional flowchart are Processes and Decisions.</a:t>
            </a:r>
          </a:p>
          <a:p>
            <a:r>
              <a:rPr lang="en-AU" b="1" smtClean="0"/>
              <a:t>Process</a:t>
            </a:r>
          </a:p>
          <a:p>
            <a:r>
              <a:rPr lang="en-AU" smtClean="0"/>
              <a:t>The process shape shows a step or action</a:t>
            </a:r>
            <a:br>
              <a:rPr lang="en-AU" smtClean="0"/>
            </a:br>
            <a:r>
              <a:rPr lang="en-AU" smtClean="0"/>
              <a:t>in the overall flowchart (e.g. record weight). </a:t>
            </a:r>
          </a:p>
          <a:p>
            <a:r>
              <a:rPr lang="en-AU" b="1" smtClean="0"/>
              <a:t>Decision</a:t>
            </a:r>
          </a:p>
          <a:p>
            <a:r>
              <a:rPr lang="en-AU" smtClean="0"/>
              <a:t>The decision shape shows a point in the flowchart where a decision must be made (e.g. is the </a:t>
            </a:r>
            <a:br>
              <a:rPr lang="en-AU" smtClean="0"/>
            </a:br>
            <a:r>
              <a:rPr lang="en-AU" smtClean="0"/>
              <a:t>child malnourished? Yes – go on to </a:t>
            </a:r>
            <a:br>
              <a:rPr lang="en-AU" smtClean="0"/>
            </a:br>
            <a:r>
              <a:rPr lang="en-AU" smtClean="0"/>
              <a:t>process </a:t>
            </a:r>
            <a:r>
              <a:rPr lang="en-AU" i="1" smtClean="0"/>
              <a:t>y</a:t>
            </a:r>
            <a:r>
              <a:rPr lang="en-AU" smtClean="0"/>
              <a:t>, No – go on to process </a:t>
            </a:r>
            <a:r>
              <a:rPr lang="en-AU" i="1" smtClean="0"/>
              <a:t>z).</a:t>
            </a:r>
            <a:endParaRPr lang="en-AU" smtClean="0"/>
          </a:p>
          <a:p>
            <a:r>
              <a:rPr lang="en-AU" b="1" smtClean="0"/>
              <a:t>Lines</a:t>
            </a:r>
          </a:p>
          <a:p>
            <a:r>
              <a:rPr lang="en-AU" smtClean="0"/>
              <a:t>Lines with arrows are used to connect the </a:t>
            </a:r>
            <a:br>
              <a:rPr lang="en-AU" smtClean="0"/>
            </a:br>
            <a:r>
              <a:rPr lang="en-AU" smtClean="0"/>
              <a:t>process and decision shapes.</a:t>
            </a:r>
            <a:endParaRPr lang="en-AU" dirty="0"/>
          </a:p>
        </p:txBody>
      </p:sp>
      <p:sp>
        <p:nvSpPr>
          <p:cNvPr id="19" name="Flowchart: Process 18">
            <a:hlinkClick r:id="rId2"/>
          </p:cNvPr>
          <p:cNvSpPr/>
          <p:nvPr/>
        </p:nvSpPr>
        <p:spPr>
          <a:xfrm>
            <a:off x="10629900" y="6553200"/>
            <a:ext cx="1316100" cy="215900"/>
          </a:xfrm>
          <a:prstGeom prst="flowChartProcess">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Flowchart: Decision 19"/>
          <p:cNvSpPr/>
          <p:nvPr/>
        </p:nvSpPr>
        <p:spPr>
          <a:xfrm>
            <a:off x="10886700" y="4185789"/>
            <a:ext cx="1135500" cy="90295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en-AU" sz="1100" dirty="0" smtClean="0">
                <a:latin typeface="Arial" panose="020B0604020202020204" pitchFamily="34" charset="0"/>
                <a:cs typeface="Arial" panose="020B0604020202020204" pitchFamily="34" charset="0"/>
              </a:rPr>
              <a:t>Decision</a:t>
            </a:r>
            <a:endParaRPr lang="en-AU" sz="1100" dirty="0">
              <a:latin typeface="Arial" panose="020B0604020202020204" pitchFamily="34" charset="0"/>
              <a:cs typeface="Arial" panose="020B0604020202020204" pitchFamily="34" charset="0"/>
            </a:endParaRPr>
          </a:p>
        </p:txBody>
      </p:sp>
      <p:sp>
        <p:nvSpPr>
          <p:cNvPr id="21" name="Flowchart: Process 20"/>
          <p:cNvSpPr/>
          <p:nvPr/>
        </p:nvSpPr>
        <p:spPr>
          <a:xfrm>
            <a:off x="10886700" y="2850253"/>
            <a:ext cx="1008500"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smtClean="0">
                <a:latin typeface="Arial" panose="020B0604020202020204" pitchFamily="34" charset="0"/>
                <a:cs typeface="Arial" panose="020B0604020202020204" pitchFamily="34" charset="0"/>
              </a:rPr>
              <a:t>Process</a:t>
            </a:r>
            <a:endParaRPr lang="en-AU" sz="1100" dirty="0">
              <a:latin typeface="Arial" panose="020B0604020202020204" pitchFamily="34" charset="0"/>
              <a:cs typeface="Arial" panose="020B0604020202020204" pitchFamily="34" charset="0"/>
            </a:endParaRPr>
          </a:p>
        </p:txBody>
      </p:sp>
      <p:cxnSp>
        <p:nvCxnSpPr>
          <p:cNvPr id="22" name="Straight Arrow Connector 21"/>
          <p:cNvCxnSpPr/>
          <p:nvPr/>
        </p:nvCxnSpPr>
        <p:spPr>
          <a:xfrm>
            <a:off x="11209674" y="5596742"/>
            <a:ext cx="545826" cy="0"/>
          </a:xfrm>
          <a:prstGeom prst="straightConnector1">
            <a:avLst/>
          </a:prstGeom>
          <a:ln w="381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5850000" y="6132854"/>
            <a:ext cx="6096000" cy="307777"/>
          </a:xfrm>
          <a:prstGeom prst="rect">
            <a:avLst/>
          </a:prstGeom>
        </p:spPr>
        <p:txBody>
          <a:bodyPr>
            <a:spAutoFit/>
          </a:bodyPr>
          <a:lstStyle/>
          <a:p>
            <a:pPr algn="r"/>
            <a:r>
              <a:rPr lang="en-AU" sz="1400" dirty="0" smtClean="0">
                <a:latin typeface="Arial" panose="020B0604020202020204" pitchFamily="34" charset="0"/>
                <a:cs typeface="Arial" panose="020B0604020202020204" pitchFamily="34" charset="0"/>
              </a:rPr>
              <a:t>Other flowchart shapes are available... </a:t>
            </a:r>
            <a:r>
              <a:rPr lang="en-AU" sz="1400" dirty="0" smtClean="0">
                <a:latin typeface="Arial" panose="020B0604020202020204" pitchFamily="34" charset="0"/>
                <a:cs typeface="Arial" panose="020B0604020202020204" pitchFamily="34" charset="0"/>
                <a:hlinkClick r:id="rId3"/>
              </a:rPr>
              <a:t>Learn more »</a:t>
            </a:r>
            <a:endParaRPr lang="en-AU"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2988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000" y="736979"/>
            <a:ext cx="11700000" cy="342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latin typeface="Arial" panose="020B0604020202020204" pitchFamily="34" charset="0"/>
                <a:cs typeface="Arial" panose="020B0604020202020204" pitchFamily="34" charset="0"/>
              </a:rPr>
              <a:t>&lt;&lt;INSERT PROCESS NAME HERE&gt;&gt;</a:t>
            </a:r>
            <a:endParaRPr lang="en-AU" b="1" dirty="0">
              <a:latin typeface="Arial" panose="020B0604020202020204" pitchFamily="34" charset="0"/>
              <a:cs typeface="Arial" panose="020B0604020202020204" pitchFamily="34" charset="0"/>
            </a:endParaRPr>
          </a:p>
        </p:txBody>
      </p:sp>
      <p:sp>
        <p:nvSpPr>
          <p:cNvPr id="3" name="Flowchart: Process 2"/>
          <p:cNvSpPr/>
          <p:nvPr/>
        </p:nvSpPr>
        <p:spPr>
          <a:xfrm>
            <a:off x="1010800" y="1371600"/>
            <a:ext cx="1008500"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Process</a:t>
            </a:r>
            <a:endParaRPr lang="en-AU" sz="1200" dirty="0">
              <a:latin typeface="Arial" panose="020B0604020202020204" pitchFamily="34" charset="0"/>
              <a:cs typeface="Arial" panose="020B0604020202020204" pitchFamily="34" charset="0"/>
            </a:endParaRPr>
          </a:p>
        </p:txBody>
      </p:sp>
      <p:sp>
        <p:nvSpPr>
          <p:cNvPr id="4" name="Flowchart: Process 3"/>
          <p:cNvSpPr/>
          <p:nvPr/>
        </p:nvSpPr>
        <p:spPr>
          <a:xfrm>
            <a:off x="2565126" y="1371600"/>
            <a:ext cx="1008500"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Process</a:t>
            </a:r>
            <a:endParaRPr lang="en-AU" sz="1200" dirty="0">
              <a:latin typeface="Arial" panose="020B0604020202020204" pitchFamily="34" charset="0"/>
              <a:cs typeface="Arial" panose="020B0604020202020204" pitchFamily="34" charset="0"/>
            </a:endParaRPr>
          </a:p>
        </p:txBody>
      </p:sp>
      <p:sp>
        <p:nvSpPr>
          <p:cNvPr id="5" name="Flowchart: Process 4"/>
          <p:cNvSpPr/>
          <p:nvPr/>
        </p:nvSpPr>
        <p:spPr>
          <a:xfrm>
            <a:off x="4119452" y="1371600"/>
            <a:ext cx="1008500"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Process</a:t>
            </a:r>
            <a:endParaRPr lang="en-AU" sz="1200" dirty="0">
              <a:latin typeface="Arial" panose="020B0604020202020204" pitchFamily="34" charset="0"/>
              <a:cs typeface="Arial" panose="020B0604020202020204" pitchFamily="34" charset="0"/>
            </a:endParaRPr>
          </a:p>
        </p:txBody>
      </p:sp>
      <p:sp>
        <p:nvSpPr>
          <p:cNvPr id="6" name="Flowchart: Process 5"/>
          <p:cNvSpPr/>
          <p:nvPr/>
        </p:nvSpPr>
        <p:spPr>
          <a:xfrm>
            <a:off x="5673778" y="2749550"/>
            <a:ext cx="1008500"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Process</a:t>
            </a:r>
            <a:endParaRPr lang="en-AU" sz="1200" dirty="0">
              <a:latin typeface="Arial" panose="020B0604020202020204" pitchFamily="34" charset="0"/>
              <a:cs typeface="Arial" panose="020B0604020202020204" pitchFamily="34" charset="0"/>
            </a:endParaRPr>
          </a:p>
        </p:txBody>
      </p:sp>
      <p:cxnSp>
        <p:nvCxnSpPr>
          <p:cNvPr id="8" name="Elbow Connector 7"/>
          <p:cNvCxnSpPr>
            <a:stCxn id="5" idx="3"/>
            <a:endCxn id="6" idx="1"/>
          </p:cNvCxnSpPr>
          <p:nvPr/>
        </p:nvCxnSpPr>
        <p:spPr>
          <a:xfrm>
            <a:off x="5127952" y="1682750"/>
            <a:ext cx="545826" cy="1377950"/>
          </a:xfrm>
          <a:prstGeom prst="bentConnector3">
            <a:avLst/>
          </a:prstGeom>
          <a:ln w="127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3" idx="3"/>
            <a:endCxn id="4" idx="1"/>
          </p:cNvCxnSpPr>
          <p:nvPr/>
        </p:nvCxnSpPr>
        <p:spPr>
          <a:xfrm>
            <a:off x="2019300" y="1682750"/>
            <a:ext cx="545826" cy="0"/>
          </a:xfrm>
          <a:prstGeom prst="straightConnector1">
            <a:avLst/>
          </a:prstGeom>
          <a:ln w="127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3"/>
            <a:endCxn id="5" idx="1"/>
          </p:cNvCxnSpPr>
          <p:nvPr/>
        </p:nvCxnSpPr>
        <p:spPr>
          <a:xfrm>
            <a:off x="3573626" y="1682750"/>
            <a:ext cx="545826" cy="0"/>
          </a:xfrm>
          <a:prstGeom prst="straightConnector1">
            <a:avLst/>
          </a:prstGeom>
          <a:ln w="127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5673778" y="4127500"/>
            <a:ext cx="1008500"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Process</a:t>
            </a:r>
            <a:endParaRPr lang="en-AU" sz="1200" dirty="0">
              <a:latin typeface="Arial" panose="020B0604020202020204" pitchFamily="34" charset="0"/>
              <a:cs typeface="Arial" panose="020B0604020202020204" pitchFamily="34" charset="0"/>
            </a:endParaRPr>
          </a:p>
        </p:txBody>
      </p:sp>
      <p:cxnSp>
        <p:nvCxnSpPr>
          <p:cNvPr id="19" name="Elbow Connector 18"/>
          <p:cNvCxnSpPr>
            <a:stCxn id="5" idx="3"/>
            <a:endCxn id="18" idx="1"/>
          </p:cNvCxnSpPr>
          <p:nvPr/>
        </p:nvCxnSpPr>
        <p:spPr>
          <a:xfrm>
            <a:off x="5127952" y="1682750"/>
            <a:ext cx="545826" cy="2755900"/>
          </a:xfrm>
          <a:prstGeom prst="bentConnector3">
            <a:avLst>
              <a:gd name="adj1" fmla="val 50000"/>
            </a:avLst>
          </a:prstGeom>
          <a:ln w="127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sp>
        <p:nvSpPr>
          <p:cNvPr id="22" name="Flowchart: Process 21"/>
          <p:cNvSpPr/>
          <p:nvPr/>
        </p:nvSpPr>
        <p:spPr>
          <a:xfrm>
            <a:off x="7228104" y="1428750"/>
            <a:ext cx="1008500"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Process</a:t>
            </a:r>
            <a:endParaRPr lang="en-AU" sz="1200" dirty="0">
              <a:latin typeface="Arial" panose="020B0604020202020204" pitchFamily="34" charset="0"/>
              <a:cs typeface="Arial" panose="020B0604020202020204" pitchFamily="34" charset="0"/>
            </a:endParaRPr>
          </a:p>
        </p:txBody>
      </p:sp>
      <p:sp>
        <p:nvSpPr>
          <p:cNvPr id="23" name="Flowchart: Process 22"/>
          <p:cNvSpPr/>
          <p:nvPr/>
        </p:nvSpPr>
        <p:spPr>
          <a:xfrm>
            <a:off x="8782432" y="5556250"/>
            <a:ext cx="1008500"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Process</a:t>
            </a:r>
            <a:endParaRPr lang="en-AU" sz="1200" dirty="0">
              <a:latin typeface="Arial" panose="020B0604020202020204" pitchFamily="34" charset="0"/>
              <a:cs typeface="Arial" panose="020B0604020202020204" pitchFamily="34" charset="0"/>
            </a:endParaRPr>
          </a:p>
        </p:txBody>
      </p:sp>
      <p:cxnSp>
        <p:nvCxnSpPr>
          <p:cNvPr id="24" name="Elbow Connector 23"/>
          <p:cNvCxnSpPr>
            <a:stCxn id="18" idx="3"/>
            <a:endCxn id="22" idx="1"/>
          </p:cNvCxnSpPr>
          <p:nvPr/>
        </p:nvCxnSpPr>
        <p:spPr>
          <a:xfrm flipV="1">
            <a:off x="6682278" y="1739900"/>
            <a:ext cx="545826" cy="2698750"/>
          </a:xfrm>
          <a:prstGeom prst="bentConnector3">
            <a:avLst>
              <a:gd name="adj1" fmla="val 50000"/>
            </a:avLst>
          </a:prstGeom>
          <a:ln w="127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22" idx="3"/>
            <a:endCxn id="23" idx="1"/>
          </p:cNvCxnSpPr>
          <p:nvPr/>
        </p:nvCxnSpPr>
        <p:spPr>
          <a:xfrm>
            <a:off x="8236604" y="1739900"/>
            <a:ext cx="545828" cy="4127500"/>
          </a:xfrm>
          <a:prstGeom prst="bentConnector3">
            <a:avLst>
              <a:gd name="adj1" fmla="val 50000"/>
            </a:avLst>
          </a:prstGeom>
          <a:ln w="127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246000" y="1079500"/>
            <a:ext cx="540000" cy="135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ONE</a:t>
            </a:r>
            <a:endParaRPr lang="en-AU" sz="1200" dirty="0">
              <a:latin typeface="Arial" panose="020B0604020202020204" pitchFamily="34" charset="0"/>
              <a:cs typeface="Arial" panose="020B0604020202020204" pitchFamily="34" charset="0"/>
            </a:endParaRPr>
          </a:p>
        </p:txBody>
      </p:sp>
      <p:sp>
        <p:nvSpPr>
          <p:cNvPr id="31" name="Rectangle 30"/>
          <p:cNvSpPr/>
          <p:nvPr/>
        </p:nvSpPr>
        <p:spPr>
          <a:xfrm>
            <a:off x="246000" y="2431450"/>
            <a:ext cx="540000" cy="135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TWO</a:t>
            </a:r>
            <a:endParaRPr lang="en-AU" sz="1200" dirty="0">
              <a:latin typeface="Arial" panose="020B0604020202020204" pitchFamily="34" charset="0"/>
              <a:cs typeface="Arial" panose="020B0604020202020204" pitchFamily="34" charset="0"/>
            </a:endParaRPr>
          </a:p>
        </p:txBody>
      </p:sp>
      <p:sp>
        <p:nvSpPr>
          <p:cNvPr id="32" name="Rectangle 31"/>
          <p:cNvSpPr/>
          <p:nvPr/>
        </p:nvSpPr>
        <p:spPr>
          <a:xfrm>
            <a:off x="246000" y="3783400"/>
            <a:ext cx="540000" cy="135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THREE</a:t>
            </a:r>
            <a:endParaRPr lang="en-AU" sz="1200" dirty="0">
              <a:latin typeface="Arial" panose="020B0604020202020204" pitchFamily="34" charset="0"/>
              <a:cs typeface="Arial" panose="020B0604020202020204" pitchFamily="34" charset="0"/>
            </a:endParaRPr>
          </a:p>
        </p:txBody>
      </p:sp>
      <p:sp>
        <p:nvSpPr>
          <p:cNvPr id="33" name="Rectangle 32"/>
          <p:cNvSpPr/>
          <p:nvPr/>
        </p:nvSpPr>
        <p:spPr>
          <a:xfrm>
            <a:off x="246000" y="5135350"/>
            <a:ext cx="540000" cy="135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FOUR</a:t>
            </a:r>
            <a:endParaRPr lang="en-AU"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2099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000" y="736979"/>
            <a:ext cx="11700000" cy="342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latin typeface="Arial" panose="020B0604020202020204" pitchFamily="34" charset="0"/>
                <a:cs typeface="Arial" panose="020B0604020202020204" pitchFamily="34" charset="0"/>
              </a:rPr>
              <a:t>&lt;&lt;INSERT PROCESS NAME HERE&gt;&gt;</a:t>
            </a:r>
            <a:endParaRPr lang="en-AU" b="1" dirty="0">
              <a:latin typeface="Arial" panose="020B0604020202020204" pitchFamily="34" charset="0"/>
              <a:cs typeface="Arial" panose="020B0604020202020204" pitchFamily="34" charset="0"/>
            </a:endParaRPr>
          </a:p>
        </p:txBody>
      </p:sp>
      <p:sp>
        <p:nvSpPr>
          <p:cNvPr id="3" name="Rectangle 2"/>
          <p:cNvSpPr/>
          <p:nvPr/>
        </p:nvSpPr>
        <p:spPr>
          <a:xfrm>
            <a:off x="246000" y="1079500"/>
            <a:ext cx="5400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ONE</a:t>
            </a:r>
            <a:endParaRPr lang="en-AU" sz="1200" dirty="0">
              <a:latin typeface="Arial" panose="020B0604020202020204" pitchFamily="34" charset="0"/>
              <a:cs typeface="Arial" panose="020B0604020202020204" pitchFamily="34" charset="0"/>
            </a:endParaRPr>
          </a:p>
        </p:txBody>
      </p:sp>
      <p:sp>
        <p:nvSpPr>
          <p:cNvPr id="4" name="Rectangle 3"/>
          <p:cNvSpPr/>
          <p:nvPr/>
        </p:nvSpPr>
        <p:spPr>
          <a:xfrm>
            <a:off x="246000" y="2159500"/>
            <a:ext cx="5400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TWO</a:t>
            </a:r>
            <a:endParaRPr lang="en-AU" sz="1200" dirty="0">
              <a:latin typeface="Arial" panose="020B0604020202020204" pitchFamily="34" charset="0"/>
              <a:cs typeface="Arial" panose="020B0604020202020204" pitchFamily="34" charset="0"/>
            </a:endParaRPr>
          </a:p>
        </p:txBody>
      </p:sp>
      <p:sp>
        <p:nvSpPr>
          <p:cNvPr id="5" name="Rectangle 4"/>
          <p:cNvSpPr/>
          <p:nvPr/>
        </p:nvSpPr>
        <p:spPr>
          <a:xfrm>
            <a:off x="246000" y="3239500"/>
            <a:ext cx="5400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THREE</a:t>
            </a:r>
            <a:endParaRPr lang="en-AU" sz="1200" dirty="0">
              <a:latin typeface="Arial" panose="020B0604020202020204" pitchFamily="34" charset="0"/>
              <a:cs typeface="Arial" panose="020B0604020202020204" pitchFamily="34" charset="0"/>
            </a:endParaRPr>
          </a:p>
        </p:txBody>
      </p:sp>
      <p:sp>
        <p:nvSpPr>
          <p:cNvPr id="6" name="Rectangle 5"/>
          <p:cNvSpPr/>
          <p:nvPr/>
        </p:nvSpPr>
        <p:spPr>
          <a:xfrm>
            <a:off x="246000" y="4319500"/>
            <a:ext cx="5400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FOUR</a:t>
            </a:r>
            <a:endParaRPr lang="en-AU" sz="1200" dirty="0">
              <a:latin typeface="Arial" panose="020B0604020202020204" pitchFamily="34" charset="0"/>
              <a:cs typeface="Arial" panose="020B0604020202020204" pitchFamily="34" charset="0"/>
            </a:endParaRPr>
          </a:p>
        </p:txBody>
      </p:sp>
      <p:sp>
        <p:nvSpPr>
          <p:cNvPr id="7" name="Rectangle 6"/>
          <p:cNvSpPr/>
          <p:nvPr/>
        </p:nvSpPr>
        <p:spPr>
          <a:xfrm>
            <a:off x="246000" y="5399500"/>
            <a:ext cx="5400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FIVE</a:t>
            </a:r>
            <a:endParaRPr lang="en-AU"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8118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000" y="736979"/>
            <a:ext cx="11700000" cy="342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latin typeface="Arial" panose="020B0604020202020204" pitchFamily="34" charset="0"/>
                <a:cs typeface="Arial" panose="020B0604020202020204" pitchFamily="34" charset="0"/>
              </a:rPr>
              <a:t>&lt;&lt;INSERT PROCESS NAME HERE&gt;&gt;</a:t>
            </a:r>
            <a:endParaRPr lang="en-AU" b="1" dirty="0">
              <a:latin typeface="Arial" panose="020B0604020202020204" pitchFamily="34" charset="0"/>
              <a:cs typeface="Arial" panose="020B0604020202020204" pitchFamily="34" charset="0"/>
            </a:endParaRPr>
          </a:p>
        </p:txBody>
      </p:sp>
      <p:sp>
        <p:nvSpPr>
          <p:cNvPr id="20" name="Rectangle 19"/>
          <p:cNvSpPr/>
          <p:nvPr/>
        </p:nvSpPr>
        <p:spPr>
          <a:xfrm>
            <a:off x="246000" y="5585350"/>
            <a:ext cx="540000" cy="9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SIX</a:t>
            </a:r>
            <a:endParaRPr lang="en-AU" sz="1200" dirty="0">
              <a:latin typeface="Arial" panose="020B0604020202020204" pitchFamily="34" charset="0"/>
              <a:cs typeface="Arial" panose="020B0604020202020204" pitchFamily="34" charset="0"/>
            </a:endParaRPr>
          </a:p>
        </p:txBody>
      </p:sp>
      <p:sp>
        <p:nvSpPr>
          <p:cNvPr id="21" name="Rectangle 20"/>
          <p:cNvSpPr/>
          <p:nvPr/>
        </p:nvSpPr>
        <p:spPr>
          <a:xfrm>
            <a:off x="246000" y="1079500"/>
            <a:ext cx="540000" cy="9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ONE</a:t>
            </a:r>
            <a:endParaRPr lang="en-AU" sz="1200" dirty="0">
              <a:latin typeface="Arial" panose="020B0604020202020204" pitchFamily="34" charset="0"/>
              <a:cs typeface="Arial" panose="020B0604020202020204" pitchFamily="34" charset="0"/>
            </a:endParaRPr>
          </a:p>
        </p:txBody>
      </p:sp>
      <p:sp>
        <p:nvSpPr>
          <p:cNvPr id="22" name="Rectangle 21"/>
          <p:cNvSpPr/>
          <p:nvPr/>
        </p:nvSpPr>
        <p:spPr>
          <a:xfrm>
            <a:off x="246000" y="1980670"/>
            <a:ext cx="540000" cy="9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TWO</a:t>
            </a:r>
            <a:endParaRPr lang="en-AU" sz="1200" dirty="0">
              <a:latin typeface="Arial" panose="020B0604020202020204" pitchFamily="34" charset="0"/>
              <a:cs typeface="Arial" panose="020B0604020202020204" pitchFamily="34" charset="0"/>
            </a:endParaRPr>
          </a:p>
        </p:txBody>
      </p:sp>
      <p:sp>
        <p:nvSpPr>
          <p:cNvPr id="23" name="Rectangle 22"/>
          <p:cNvSpPr/>
          <p:nvPr/>
        </p:nvSpPr>
        <p:spPr>
          <a:xfrm>
            <a:off x="246000" y="2881840"/>
            <a:ext cx="540000" cy="9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THREE</a:t>
            </a:r>
            <a:endParaRPr lang="en-AU" sz="1200" dirty="0">
              <a:latin typeface="Arial" panose="020B0604020202020204" pitchFamily="34" charset="0"/>
              <a:cs typeface="Arial" panose="020B0604020202020204" pitchFamily="34" charset="0"/>
            </a:endParaRPr>
          </a:p>
        </p:txBody>
      </p:sp>
      <p:sp>
        <p:nvSpPr>
          <p:cNvPr id="24" name="Rectangle 23"/>
          <p:cNvSpPr/>
          <p:nvPr/>
        </p:nvSpPr>
        <p:spPr>
          <a:xfrm>
            <a:off x="246000" y="3783010"/>
            <a:ext cx="540000" cy="9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FOUR</a:t>
            </a:r>
            <a:endParaRPr lang="en-AU" sz="1200" dirty="0">
              <a:latin typeface="Arial" panose="020B0604020202020204" pitchFamily="34" charset="0"/>
              <a:cs typeface="Arial" panose="020B0604020202020204" pitchFamily="34" charset="0"/>
            </a:endParaRPr>
          </a:p>
        </p:txBody>
      </p:sp>
      <p:sp>
        <p:nvSpPr>
          <p:cNvPr id="25" name="Rectangle 24"/>
          <p:cNvSpPr/>
          <p:nvPr/>
        </p:nvSpPr>
        <p:spPr>
          <a:xfrm>
            <a:off x="246000" y="4684180"/>
            <a:ext cx="540000" cy="9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GROUP FIVE</a:t>
            </a:r>
            <a:endParaRPr lang="en-AU"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7555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000" y="736979"/>
            <a:ext cx="11700000" cy="342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latin typeface="Arial" panose="020B0604020202020204" pitchFamily="34" charset="0"/>
                <a:cs typeface="Arial" panose="020B0604020202020204" pitchFamily="34" charset="0"/>
              </a:rPr>
              <a:t>Growth monitoring of children under 5 years</a:t>
            </a:r>
            <a:endParaRPr lang="en-AU" b="1" dirty="0">
              <a:latin typeface="Arial" panose="020B0604020202020204" pitchFamily="34" charset="0"/>
              <a:cs typeface="Arial" panose="020B0604020202020204" pitchFamily="34" charset="0"/>
            </a:endParaRPr>
          </a:p>
        </p:txBody>
      </p:sp>
      <p:sp>
        <p:nvSpPr>
          <p:cNvPr id="3" name="Flowchart: Process 2"/>
          <p:cNvSpPr/>
          <p:nvPr/>
        </p:nvSpPr>
        <p:spPr>
          <a:xfrm>
            <a:off x="1010800" y="1371600"/>
            <a:ext cx="1110100"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Bring child to the health centre</a:t>
            </a:r>
            <a:endParaRPr lang="en-AU" sz="1200" dirty="0">
              <a:latin typeface="Arial" panose="020B0604020202020204" pitchFamily="34" charset="0"/>
              <a:cs typeface="Arial" panose="020B0604020202020204" pitchFamily="34" charset="0"/>
            </a:endParaRPr>
          </a:p>
        </p:txBody>
      </p:sp>
      <p:sp>
        <p:nvSpPr>
          <p:cNvPr id="4" name="Flowchart: Process 3"/>
          <p:cNvSpPr/>
          <p:nvPr/>
        </p:nvSpPr>
        <p:spPr>
          <a:xfrm>
            <a:off x="2522076" y="4127500"/>
            <a:ext cx="1008500"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Put child on weighing scales</a:t>
            </a:r>
            <a:endParaRPr lang="en-AU" sz="1200" dirty="0">
              <a:latin typeface="Arial" panose="020B0604020202020204" pitchFamily="34" charset="0"/>
              <a:cs typeface="Arial" panose="020B0604020202020204" pitchFamily="34" charset="0"/>
            </a:endParaRPr>
          </a:p>
        </p:txBody>
      </p:sp>
      <p:sp>
        <p:nvSpPr>
          <p:cNvPr id="5" name="Flowchart: Process 4"/>
          <p:cNvSpPr/>
          <p:nvPr/>
        </p:nvSpPr>
        <p:spPr>
          <a:xfrm>
            <a:off x="3931752" y="4127500"/>
            <a:ext cx="1008500"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Read off the weight</a:t>
            </a:r>
            <a:endParaRPr lang="en-AU" sz="1200" dirty="0">
              <a:latin typeface="Arial" panose="020B0604020202020204" pitchFamily="34" charset="0"/>
              <a:cs typeface="Arial" panose="020B0604020202020204" pitchFamily="34" charset="0"/>
            </a:endParaRPr>
          </a:p>
        </p:txBody>
      </p:sp>
      <p:sp>
        <p:nvSpPr>
          <p:cNvPr id="6" name="Flowchart: Process 5"/>
          <p:cNvSpPr/>
          <p:nvPr/>
        </p:nvSpPr>
        <p:spPr>
          <a:xfrm>
            <a:off x="5341428" y="2795300"/>
            <a:ext cx="1184222"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Record weight in the Health Passport</a:t>
            </a:r>
            <a:endParaRPr lang="en-AU" sz="1200" dirty="0">
              <a:latin typeface="Arial" panose="020B0604020202020204" pitchFamily="34" charset="0"/>
              <a:cs typeface="Arial" panose="020B0604020202020204" pitchFamily="34" charset="0"/>
            </a:endParaRPr>
          </a:p>
        </p:txBody>
      </p:sp>
      <p:cxnSp>
        <p:nvCxnSpPr>
          <p:cNvPr id="8" name="Elbow Connector 7"/>
          <p:cNvCxnSpPr>
            <a:stCxn id="5" idx="3"/>
            <a:endCxn id="6" idx="1"/>
          </p:cNvCxnSpPr>
          <p:nvPr/>
        </p:nvCxnSpPr>
        <p:spPr>
          <a:xfrm flipV="1">
            <a:off x="4940252" y="3106450"/>
            <a:ext cx="401176" cy="1332200"/>
          </a:xfrm>
          <a:prstGeom prst="bentConnector3">
            <a:avLst/>
          </a:prstGeom>
          <a:ln w="127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3"/>
            <a:endCxn id="5" idx="1"/>
          </p:cNvCxnSpPr>
          <p:nvPr/>
        </p:nvCxnSpPr>
        <p:spPr>
          <a:xfrm>
            <a:off x="3530576" y="4438650"/>
            <a:ext cx="401176" cy="0"/>
          </a:xfrm>
          <a:prstGeom prst="straightConnector1">
            <a:avLst/>
          </a:prstGeom>
          <a:ln w="127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sp>
        <p:nvSpPr>
          <p:cNvPr id="22" name="Flowchart: Process 21"/>
          <p:cNvSpPr/>
          <p:nvPr/>
        </p:nvSpPr>
        <p:spPr>
          <a:xfrm>
            <a:off x="6926826" y="2795300"/>
            <a:ext cx="1378604"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Compare weight to growth monitoring chart</a:t>
            </a:r>
            <a:endParaRPr lang="en-AU" sz="1200" dirty="0">
              <a:latin typeface="Arial" panose="020B0604020202020204" pitchFamily="34" charset="0"/>
              <a:cs typeface="Arial" panose="020B0604020202020204" pitchFamily="34" charset="0"/>
            </a:endParaRPr>
          </a:p>
        </p:txBody>
      </p:sp>
      <p:sp>
        <p:nvSpPr>
          <p:cNvPr id="7" name="TextBox 6"/>
          <p:cNvSpPr txBox="1"/>
          <p:nvPr/>
        </p:nvSpPr>
        <p:spPr>
          <a:xfrm rot="21137612">
            <a:off x="9084483" y="722833"/>
            <a:ext cx="1638590" cy="461665"/>
          </a:xfrm>
          <a:prstGeom prst="rect">
            <a:avLst/>
          </a:prstGeom>
          <a:solidFill>
            <a:srgbClr val="FECB01"/>
          </a:solidFill>
          <a:ln w="38100">
            <a:solidFill>
              <a:schemeClr val="bg1"/>
            </a:solidFill>
          </a:ln>
          <a:effectLst>
            <a:outerShdw blurRad="50800" dist="38100" dir="2700000" algn="tl" rotWithShape="0">
              <a:prstClr val="black">
                <a:alpha val="40000"/>
              </a:prstClr>
            </a:outerShdw>
          </a:effectLst>
        </p:spPr>
        <p:txBody>
          <a:bodyPr wrap="none" rtlCol="0">
            <a:spAutoFit/>
          </a:bodyPr>
          <a:lstStyle/>
          <a:p>
            <a:r>
              <a:rPr lang="en-AU" sz="2400" dirty="0" smtClean="0">
                <a:solidFill>
                  <a:schemeClr val="bg1"/>
                </a:solidFill>
                <a:latin typeface="Arial" panose="020B0604020202020204" pitchFamily="34" charset="0"/>
                <a:cs typeface="Arial" panose="020B0604020202020204" pitchFamily="34" charset="0"/>
              </a:rPr>
              <a:t>EXAMPLE</a:t>
            </a:r>
            <a:endParaRPr lang="en-AU" sz="2400" dirty="0">
              <a:solidFill>
                <a:schemeClr val="bg1"/>
              </a:solidFill>
              <a:latin typeface="Arial" panose="020B0604020202020204" pitchFamily="34" charset="0"/>
              <a:cs typeface="Arial" panose="020B0604020202020204" pitchFamily="34" charset="0"/>
            </a:endParaRPr>
          </a:p>
        </p:txBody>
      </p:sp>
      <p:sp>
        <p:nvSpPr>
          <p:cNvPr id="17" name="Rectangle 16"/>
          <p:cNvSpPr/>
          <p:nvPr/>
        </p:nvSpPr>
        <p:spPr>
          <a:xfrm>
            <a:off x="246000" y="1079500"/>
            <a:ext cx="540000" cy="135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PARENT</a:t>
            </a:r>
            <a:endParaRPr lang="en-AU" sz="1200" dirty="0">
              <a:latin typeface="Arial" panose="020B0604020202020204" pitchFamily="34" charset="0"/>
              <a:cs typeface="Arial" panose="020B0604020202020204" pitchFamily="34" charset="0"/>
            </a:endParaRPr>
          </a:p>
        </p:txBody>
      </p:sp>
      <p:sp>
        <p:nvSpPr>
          <p:cNvPr id="20" name="Rectangle 19"/>
          <p:cNvSpPr/>
          <p:nvPr/>
        </p:nvSpPr>
        <p:spPr>
          <a:xfrm>
            <a:off x="246000" y="2431450"/>
            <a:ext cx="540000" cy="135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HEALTH WORKER</a:t>
            </a:r>
            <a:endParaRPr lang="en-AU" sz="1200" dirty="0">
              <a:latin typeface="Arial" panose="020B0604020202020204" pitchFamily="34" charset="0"/>
              <a:cs typeface="Arial" panose="020B0604020202020204" pitchFamily="34" charset="0"/>
            </a:endParaRPr>
          </a:p>
        </p:txBody>
      </p:sp>
      <p:sp>
        <p:nvSpPr>
          <p:cNvPr id="21" name="Rectangle 20"/>
          <p:cNvSpPr/>
          <p:nvPr/>
        </p:nvSpPr>
        <p:spPr>
          <a:xfrm>
            <a:off x="246000" y="3783400"/>
            <a:ext cx="540000" cy="135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COMMUNITY VOLUNTEER</a:t>
            </a:r>
            <a:endParaRPr lang="en-AU" sz="1200" dirty="0">
              <a:latin typeface="Arial" panose="020B0604020202020204" pitchFamily="34" charset="0"/>
              <a:cs typeface="Arial" panose="020B0604020202020204" pitchFamily="34" charset="0"/>
            </a:endParaRPr>
          </a:p>
        </p:txBody>
      </p:sp>
      <p:sp>
        <p:nvSpPr>
          <p:cNvPr id="25" name="Rectangle 24"/>
          <p:cNvSpPr/>
          <p:nvPr/>
        </p:nvSpPr>
        <p:spPr>
          <a:xfrm>
            <a:off x="246000" y="5135350"/>
            <a:ext cx="540000" cy="135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1200" dirty="0" smtClean="0">
                <a:latin typeface="Arial" panose="020B0604020202020204" pitchFamily="34" charset="0"/>
                <a:cs typeface="Arial" panose="020B0604020202020204" pitchFamily="34" charset="0"/>
              </a:rPr>
              <a:t>NGO WORKER</a:t>
            </a:r>
            <a:endParaRPr lang="en-AU" sz="1200" dirty="0">
              <a:latin typeface="Arial" panose="020B0604020202020204" pitchFamily="34" charset="0"/>
              <a:cs typeface="Arial" panose="020B0604020202020204" pitchFamily="34" charset="0"/>
            </a:endParaRPr>
          </a:p>
        </p:txBody>
      </p:sp>
      <p:cxnSp>
        <p:nvCxnSpPr>
          <p:cNvPr id="26" name="Elbow Connector 25"/>
          <p:cNvCxnSpPr>
            <a:stCxn id="3" idx="3"/>
            <a:endCxn id="4" idx="1"/>
          </p:cNvCxnSpPr>
          <p:nvPr/>
        </p:nvCxnSpPr>
        <p:spPr>
          <a:xfrm>
            <a:off x="2120900" y="1682750"/>
            <a:ext cx="401176" cy="2755900"/>
          </a:xfrm>
          <a:prstGeom prst="bentConnector3">
            <a:avLst>
              <a:gd name="adj1" fmla="val 50000"/>
            </a:avLst>
          </a:prstGeom>
          <a:ln w="127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sp>
        <p:nvSpPr>
          <p:cNvPr id="33" name="Flowchart: Decision 32"/>
          <p:cNvSpPr/>
          <p:nvPr/>
        </p:nvSpPr>
        <p:spPr>
          <a:xfrm>
            <a:off x="8706606" y="2547650"/>
            <a:ext cx="1288944" cy="11176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Is child under-weight?</a:t>
            </a:r>
            <a:endParaRPr lang="en-AU" sz="1200" dirty="0">
              <a:latin typeface="Arial" panose="020B0604020202020204" pitchFamily="34" charset="0"/>
              <a:cs typeface="Arial" panose="020B0604020202020204" pitchFamily="34" charset="0"/>
            </a:endParaRPr>
          </a:p>
        </p:txBody>
      </p:sp>
      <p:sp>
        <p:nvSpPr>
          <p:cNvPr id="34" name="Flowchart: Process 33"/>
          <p:cNvSpPr/>
          <p:nvPr/>
        </p:nvSpPr>
        <p:spPr>
          <a:xfrm>
            <a:off x="10396724" y="2795300"/>
            <a:ext cx="1378604"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Refer child to Rehabilitation Program</a:t>
            </a:r>
            <a:endParaRPr lang="en-AU" sz="1200" dirty="0">
              <a:latin typeface="Arial" panose="020B0604020202020204" pitchFamily="34" charset="0"/>
              <a:cs typeface="Arial" panose="020B0604020202020204" pitchFamily="34" charset="0"/>
            </a:endParaRPr>
          </a:p>
        </p:txBody>
      </p:sp>
      <p:sp>
        <p:nvSpPr>
          <p:cNvPr id="35" name="Flowchart: Process 34"/>
          <p:cNvSpPr/>
          <p:nvPr/>
        </p:nvSpPr>
        <p:spPr>
          <a:xfrm>
            <a:off x="10396724" y="5574700"/>
            <a:ext cx="1378604" cy="6223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latin typeface="Arial" panose="020B0604020202020204" pitchFamily="34" charset="0"/>
                <a:cs typeface="Arial" panose="020B0604020202020204" pitchFamily="34" charset="0"/>
              </a:rPr>
              <a:t>Provide nutrition counselling to parent</a:t>
            </a:r>
            <a:endParaRPr lang="en-AU" sz="1200" dirty="0">
              <a:latin typeface="Arial" panose="020B0604020202020204" pitchFamily="34" charset="0"/>
              <a:cs typeface="Arial" panose="020B0604020202020204" pitchFamily="34" charset="0"/>
            </a:endParaRPr>
          </a:p>
        </p:txBody>
      </p:sp>
      <p:cxnSp>
        <p:nvCxnSpPr>
          <p:cNvPr id="39" name="Elbow Connector 38"/>
          <p:cNvCxnSpPr>
            <a:stCxn id="33" idx="3"/>
            <a:endCxn id="35" idx="1"/>
          </p:cNvCxnSpPr>
          <p:nvPr/>
        </p:nvCxnSpPr>
        <p:spPr>
          <a:xfrm>
            <a:off x="9995550" y="3106450"/>
            <a:ext cx="401174" cy="2779400"/>
          </a:xfrm>
          <a:prstGeom prst="bentConnector3">
            <a:avLst>
              <a:gd name="adj1" fmla="val 50000"/>
            </a:avLst>
          </a:prstGeom>
          <a:ln w="127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3" idx="3"/>
            <a:endCxn id="34" idx="1"/>
          </p:cNvCxnSpPr>
          <p:nvPr/>
        </p:nvCxnSpPr>
        <p:spPr>
          <a:xfrm>
            <a:off x="9995550" y="3106450"/>
            <a:ext cx="401174" cy="0"/>
          </a:xfrm>
          <a:prstGeom prst="straightConnector1">
            <a:avLst/>
          </a:prstGeom>
          <a:ln w="127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6" idx="3"/>
            <a:endCxn id="22" idx="1"/>
          </p:cNvCxnSpPr>
          <p:nvPr/>
        </p:nvCxnSpPr>
        <p:spPr>
          <a:xfrm>
            <a:off x="6525650" y="3106450"/>
            <a:ext cx="401176" cy="0"/>
          </a:xfrm>
          <a:prstGeom prst="straightConnector1">
            <a:avLst/>
          </a:prstGeom>
          <a:ln w="127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2" idx="3"/>
            <a:endCxn id="33" idx="1"/>
          </p:cNvCxnSpPr>
          <p:nvPr/>
        </p:nvCxnSpPr>
        <p:spPr>
          <a:xfrm>
            <a:off x="8305430" y="3106450"/>
            <a:ext cx="401176" cy="0"/>
          </a:xfrm>
          <a:prstGeom prst="straightConnector1">
            <a:avLst/>
          </a:prstGeom>
          <a:ln w="12700">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9903778" y="2883662"/>
            <a:ext cx="428322" cy="261610"/>
          </a:xfrm>
          <a:prstGeom prst="rect">
            <a:avLst/>
          </a:prstGeom>
          <a:noFill/>
        </p:spPr>
        <p:txBody>
          <a:bodyPr wrap="none" rtlCol="0">
            <a:spAutoFit/>
          </a:bodyPr>
          <a:lstStyle/>
          <a:p>
            <a:r>
              <a:rPr lang="en-AU" sz="1100" dirty="0" smtClean="0">
                <a:latin typeface="Arial" panose="020B0604020202020204" pitchFamily="34" charset="0"/>
                <a:cs typeface="Arial" panose="020B0604020202020204" pitchFamily="34" charset="0"/>
              </a:rPr>
              <a:t>Yes</a:t>
            </a:r>
            <a:endParaRPr lang="en-AU"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9528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285</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Georgia</vt:lpstr>
      <vt:lpstr>Office Theme</vt:lpstr>
      <vt:lpstr>Swim Lane Template</vt:lpstr>
      <vt:lpstr>Instructions for using this 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Swim Lane Template</dc:title>
  <dc:creator>Tim Brack</dc:creator>
  <cp:lastModifiedBy>Hello TimTom</cp:lastModifiedBy>
  <cp:revision>43</cp:revision>
  <dcterms:created xsi:type="dcterms:W3CDTF">2014-06-22T14:02:46Z</dcterms:created>
  <dcterms:modified xsi:type="dcterms:W3CDTF">2014-06-29T14:03:04Z</dcterms:modified>
</cp:coreProperties>
</file>